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ebas Neue Bold" panose="020B0604020202020204" charset="0"/>
      <p:regular r:id="rId12"/>
    </p:embeddedFon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Della Respira" panose="020B0604020202020204" charset="0"/>
      <p:regular r:id="rId15"/>
    </p:embeddedFont>
    <p:embeddedFont>
      <p:font typeface="Raleway" pitchFamily="2" charset="0"/>
      <p:regular r:id="rId16"/>
      <p:bold r:id="rId17"/>
      <p:italic r:id="rId18"/>
      <p:boldItalic r:id="rId19"/>
    </p:embeddedFont>
    <p:embeddedFont>
      <p:font typeface="Raleway Bold" pitchFamily="2" charset="0"/>
      <p:regular r:id="rId20"/>
      <p:bold r:id="rId21"/>
    </p:embeddedFont>
    <p:embeddedFont>
      <p:font typeface="TAN Headline" panose="020B0604020202020204" charset="0"/>
      <p:regular r:id="rId22"/>
    </p:embeddedFont>
    <p:embeddedFont>
      <p:font typeface="TAN Tangkiwoo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3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E7CCC-1A1A-4E3D-9D4E-858A26D8D676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5FF15-F159-45E5-A031-1CBE585719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787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5FF15-F159-45E5-A031-1CBE585719F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487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4.svg"/><Relationship Id="rId18" Type="http://schemas.openxmlformats.org/officeDocument/2006/relationships/image" Target="../media/image29.svg"/><Relationship Id="rId3" Type="http://schemas.openxmlformats.org/officeDocument/2006/relationships/image" Target="../media/image16.svg"/><Relationship Id="rId21" Type="http://schemas.openxmlformats.org/officeDocument/2006/relationships/image" Target="../media/image32.png"/><Relationship Id="rId7" Type="http://schemas.openxmlformats.org/officeDocument/2006/relationships/image" Target="../media/image20.png"/><Relationship Id="rId12" Type="http://schemas.openxmlformats.org/officeDocument/2006/relationships/image" Target="../media/image13.png"/><Relationship Id="rId17" Type="http://schemas.openxmlformats.org/officeDocument/2006/relationships/image" Target="../media/image28.png"/><Relationship Id="rId2" Type="http://schemas.openxmlformats.org/officeDocument/2006/relationships/image" Target="../media/image15.png"/><Relationship Id="rId16" Type="http://schemas.openxmlformats.org/officeDocument/2006/relationships/image" Target="../media/image27.pn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6.svg"/><Relationship Id="rId10" Type="http://schemas.openxmlformats.org/officeDocument/2006/relationships/image" Target="../media/image23.svg"/><Relationship Id="rId19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5.png"/><Relationship Id="rId22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4.sv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4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9.png"/><Relationship Id="rId7" Type="http://schemas.openxmlformats.org/officeDocument/2006/relationships/image" Target="../media/image2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792856" y="8741720"/>
            <a:ext cx="385473" cy="341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09736" y="3558200"/>
            <a:ext cx="11850015" cy="3359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60"/>
              </a:lnSpc>
            </a:pPr>
            <a:r>
              <a:rPr lang="en-US" sz="1306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 </a:t>
            </a:r>
          </a:p>
          <a:p>
            <a:pPr algn="l">
              <a:lnSpc>
                <a:spcPts val="13060"/>
              </a:lnSpc>
            </a:pPr>
            <a:r>
              <a:rPr lang="en-US" sz="1306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/>
                <a:ea typeface="Bebas Neue Bold"/>
                <a:cs typeface="Bebas Neue Bold"/>
                <a:sym typeface="Bebas Neue Bold"/>
              </a:rPr>
              <a:t>Business Insights 360</a:t>
            </a:r>
            <a:r>
              <a:rPr lang="en-IN" sz="1306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</a:t>
            </a:r>
            <a:endParaRPr lang="en-US" sz="1306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09736" y="3567725"/>
            <a:ext cx="3721982" cy="167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99"/>
              </a:lnSpc>
            </a:pPr>
            <a:r>
              <a:rPr lang="en-US" sz="13099" b="1" dirty="0">
                <a:solidFill>
                  <a:srgbClr val="D563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/>
                <a:ea typeface="Bebas Neue Bold"/>
                <a:cs typeface="Bebas Neue Bold"/>
                <a:sym typeface="Bebas Neue Bold"/>
              </a:rPr>
              <a:t>ATLIQ</a:t>
            </a:r>
          </a:p>
        </p:txBody>
      </p:sp>
      <p:sp>
        <p:nvSpPr>
          <p:cNvPr id="9" name="Freeform 9"/>
          <p:cNvSpPr/>
          <p:nvPr/>
        </p:nvSpPr>
        <p:spPr>
          <a:xfrm>
            <a:off x="12758188" y="7180569"/>
            <a:ext cx="5034668" cy="2810260"/>
          </a:xfrm>
          <a:custGeom>
            <a:avLst/>
            <a:gdLst/>
            <a:ahLst/>
            <a:cxnLst/>
            <a:rect l="l" t="t" r="r" b="b"/>
            <a:pathLst>
              <a:path w="5034668" h="2810260">
                <a:moveTo>
                  <a:pt x="0" y="0"/>
                </a:moveTo>
                <a:lnTo>
                  <a:pt x="5034668" y="0"/>
                </a:lnTo>
                <a:lnTo>
                  <a:pt x="5034668" y="2810261"/>
                </a:lnTo>
                <a:lnTo>
                  <a:pt x="0" y="281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54938" y="3738608"/>
            <a:ext cx="2843806" cy="1587361"/>
          </a:xfrm>
          <a:custGeom>
            <a:avLst/>
            <a:gdLst/>
            <a:ahLst/>
            <a:cxnLst/>
            <a:rect l="l" t="t" r="r" b="b"/>
            <a:pathLst>
              <a:path w="2843806" h="1587361">
                <a:moveTo>
                  <a:pt x="0" y="0"/>
                </a:moveTo>
                <a:lnTo>
                  <a:pt x="2843806" y="0"/>
                </a:lnTo>
                <a:lnTo>
                  <a:pt x="2843806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47675">
            <a:off x="15163026" y="-840471"/>
            <a:ext cx="5908301" cy="3738343"/>
          </a:xfrm>
          <a:custGeom>
            <a:avLst/>
            <a:gdLst/>
            <a:ahLst/>
            <a:cxnLst/>
            <a:rect l="l" t="t" r="r" b="b"/>
            <a:pathLst>
              <a:path w="5908301" h="3738343">
                <a:moveTo>
                  <a:pt x="0" y="0"/>
                </a:moveTo>
                <a:lnTo>
                  <a:pt x="5908301" y="0"/>
                </a:lnTo>
                <a:lnTo>
                  <a:pt x="5908301" y="3738342"/>
                </a:lnTo>
                <a:lnTo>
                  <a:pt x="0" y="37383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47675">
            <a:off x="-1925450" y="8417829"/>
            <a:ext cx="5908301" cy="3738343"/>
          </a:xfrm>
          <a:custGeom>
            <a:avLst/>
            <a:gdLst/>
            <a:ahLst/>
            <a:cxnLst/>
            <a:rect l="l" t="t" r="r" b="b"/>
            <a:pathLst>
              <a:path w="5908301" h="3738343">
                <a:moveTo>
                  <a:pt x="0" y="0"/>
                </a:moveTo>
                <a:lnTo>
                  <a:pt x="5908300" y="0"/>
                </a:lnTo>
                <a:lnTo>
                  <a:pt x="5908300" y="3738342"/>
                </a:lnTo>
                <a:lnTo>
                  <a:pt x="0" y="37383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02739" y="-634974"/>
            <a:ext cx="5904073" cy="11980352"/>
            <a:chOff x="0" y="0"/>
            <a:chExt cx="1554982" cy="31553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4982" cy="3155319"/>
            </a:xfrm>
            <a:custGeom>
              <a:avLst/>
              <a:gdLst/>
              <a:ahLst/>
              <a:cxnLst/>
              <a:rect l="l" t="t" r="r" b="b"/>
              <a:pathLst>
                <a:path w="1554982" h="3155319">
                  <a:moveTo>
                    <a:pt x="0" y="0"/>
                  </a:moveTo>
                  <a:lnTo>
                    <a:pt x="1554982" y="0"/>
                  </a:lnTo>
                  <a:lnTo>
                    <a:pt x="1554982" y="3155319"/>
                  </a:lnTo>
                  <a:lnTo>
                    <a:pt x="0" y="3155319"/>
                  </a:lnTo>
                  <a:close/>
                </a:path>
              </a:pathLst>
            </a:custGeom>
            <a:gradFill rotWithShape="1">
              <a:gsLst>
                <a:gs pos="0">
                  <a:srgbClr val="FFF5E9">
                    <a:alpha val="71000"/>
                  </a:srgbClr>
                </a:gs>
                <a:gs pos="50000">
                  <a:srgbClr val="E7E8E4">
                    <a:alpha val="71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54982" cy="3193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7498549">
            <a:off x="14571659" y="4508829"/>
            <a:ext cx="3413934" cy="341393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47809" y="1213354"/>
            <a:ext cx="3413934" cy="341393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822857" y="2117445"/>
            <a:ext cx="4756561" cy="6475516"/>
          </a:xfrm>
          <a:custGeom>
            <a:avLst/>
            <a:gdLst/>
            <a:ahLst/>
            <a:cxnLst/>
            <a:rect l="l" t="t" r="r" b="b"/>
            <a:pathLst>
              <a:path w="4756561" h="6475516">
                <a:moveTo>
                  <a:pt x="0" y="0"/>
                </a:moveTo>
                <a:lnTo>
                  <a:pt x="4756560" y="0"/>
                </a:lnTo>
                <a:lnTo>
                  <a:pt x="4756560" y="6475515"/>
                </a:lnTo>
                <a:lnTo>
                  <a:pt x="0" y="6475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792856" y="8741720"/>
            <a:ext cx="385473" cy="341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90535" y="549301"/>
            <a:ext cx="7983869" cy="156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86"/>
              </a:lnSpc>
            </a:pPr>
            <a:r>
              <a:rPr lang="en-US" sz="11686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ATLIQ HARDWARE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6228" y="2482171"/>
            <a:ext cx="11586961" cy="668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6170" lvl="1" indent="-363085" algn="l">
              <a:lnSpc>
                <a:spcPts val="8408"/>
              </a:lnSpc>
              <a:buFont typeface="Arial"/>
              <a:buChar char="•"/>
            </a:pPr>
            <a:r>
              <a:rPr lang="en-US" sz="3363" b="1">
                <a:solidFill>
                  <a:srgbClr val="F3E780"/>
                </a:solidFill>
                <a:latin typeface="Raleway Bold"/>
                <a:ea typeface="Raleway Bold"/>
                <a:cs typeface="Raleway Bold"/>
                <a:sym typeface="Raleway Bold"/>
              </a:rPr>
              <a:t>Overview:</a:t>
            </a:r>
          </a:p>
          <a:p>
            <a:pPr marL="1452333" lvl="2" indent="-484111" algn="l">
              <a:lnSpc>
                <a:spcPts val="6121"/>
              </a:lnSpc>
              <a:buFont typeface="Arial"/>
              <a:buChar char="⚬"/>
            </a:pPr>
            <a:r>
              <a:rPr lang="en-US" sz="336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Consumer electronics company</a:t>
            </a:r>
          </a:p>
          <a:p>
            <a:pPr marL="1452333" lvl="2" indent="-484111" algn="l">
              <a:lnSpc>
                <a:spcPts val="6255"/>
              </a:lnSpc>
              <a:buFont typeface="Arial"/>
              <a:buChar char="⚬"/>
            </a:pPr>
            <a:r>
              <a:rPr lang="en-US" sz="336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Products: PCs, printers, mice, etc</a:t>
            </a:r>
          </a:p>
          <a:p>
            <a:pPr marL="1452333" lvl="2" indent="-484111" algn="l">
              <a:lnSpc>
                <a:spcPts val="4708"/>
              </a:lnSpc>
              <a:buFont typeface="Arial"/>
              <a:buChar char="⚬"/>
            </a:pPr>
            <a:r>
              <a:rPr lang="en-US" sz="336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Customers:</a:t>
            </a:r>
            <a:r>
              <a:rPr lang="en-US" sz="3363" b="1">
                <a:solidFill>
                  <a:srgbClr val="F0F7FE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36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Retailers &amp; online platforms </a:t>
            </a:r>
          </a:p>
          <a:p>
            <a:pPr algn="l">
              <a:lnSpc>
                <a:spcPts val="3767"/>
              </a:lnSpc>
            </a:pPr>
            <a:endParaRPr lang="en-US" sz="3363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726170" lvl="1" indent="-363085" algn="l">
              <a:lnSpc>
                <a:spcPts val="4708"/>
              </a:lnSpc>
              <a:buFont typeface="Arial"/>
              <a:buChar char="•"/>
            </a:pPr>
            <a:r>
              <a:rPr lang="en-US" sz="3363" b="1">
                <a:solidFill>
                  <a:srgbClr val="F3E780"/>
                </a:solidFill>
                <a:latin typeface="Raleway Bold"/>
                <a:ea typeface="Raleway Bold"/>
                <a:cs typeface="Raleway Bold"/>
                <a:sym typeface="Raleway Bold"/>
              </a:rPr>
              <a:t>Challenge:</a:t>
            </a:r>
          </a:p>
          <a:p>
            <a:pPr marL="1452333" lvl="2" indent="-484111" algn="l">
              <a:lnSpc>
                <a:spcPts val="6087"/>
              </a:lnSpc>
              <a:buFont typeface="Arial"/>
              <a:buChar char="⚬"/>
            </a:pPr>
            <a:r>
              <a:rPr lang="en-US" sz="336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Faced loss in Latin America due to inadequate data-driven decision-making. </a:t>
            </a:r>
          </a:p>
          <a:p>
            <a:pPr algn="l">
              <a:lnSpc>
                <a:spcPts val="2900"/>
              </a:lnSpc>
            </a:pPr>
            <a:endParaRPr lang="en-US" sz="3363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900"/>
              </a:lnSpc>
              <a:spcBef>
                <a:spcPct val="0"/>
              </a:spcBef>
            </a:pPr>
            <a:endParaRPr lang="en-US" sz="3363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-844387" y="-280402"/>
            <a:ext cx="2292807" cy="2184419"/>
          </a:xfrm>
          <a:custGeom>
            <a:avLst/>
            <a:gdLst/>
            <a:ahLst/>
            <a:cxnLst/>
            <a:rect l="l" t="t" r="r" b="b"/>
            <a:pathLst>
              <a:path w="2292807" h="2184419">
                <a:moveTo>
                  <a:pt x="0" y="0"/>
                </a:moveTo>
                <a:lnTo>
                  <a:pt x="2292807" y="0"/>
                </a:lnTo>
                <a:lnTo>
                  <a:pt x="2292807" y="2184420"/>
                </a:lnTo>
                <a:lnTo>
                  <a:pt x="0" y="2184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34640" y="1434848"/>
            <a:ext cx="827560" cy="589436"/>
          </a:xfrm>
          <a:custGeom>
            <a:avLst/>
            <a:gdLst/>
            <a:ahLst/>
            <a:cxnLst/>
            <a:rect l="l" t="t" r="r" b="b"/>
            <a:pathLst>
              <a:path w="827560" h="589436">
                <a:moveTo>
                  <a:pt x="0" y="0"/>
                </a:moveTo>
                <a:lnTo>
                  <a:pt x="827560" y="0"/>
                </a:lnTo>
                <a:lnTo>
                  <a:pt x="827560" y="589436"/>
                </a:lnTo>
                <a:lnTo>
                  <a:pt x="0" y="5894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007453" y="8922781"/>
            <a:ext cx="2503694" cy="1611468"/>
          </a:xfrm>
          <a:custGeom>
            <a:avLst/>
            <a:gdLst/>
            <a:ahLst/>
            <a:cxnLst/>
            <a:rect l="l" t="t" r="r" b="b"/>
            <a:pathLst>
              <a:path w="2503694" h="1611468">
                <a:moveTo>
                  <a:pt x="0" y="0"/>
                </a:moveTo>
                <a:lnTo>
                  <a:pt x="2503694" y="0"/>
                </a:lnTo>
                <a:lnTo>
                  <a:pt x="2503694" y="1611468"/>
                </a:lnTo>
                <a:lnTo>
                  <a:pt x="0" y="1611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57600" y="-498248"/>
            <a:ext cx="7315200" cy="3604399"/>
          </a:xfrm>
          <a:custGeom>
            <a:avLst/>
            <a:gdLst/>
            <a:ahLst/>
            <a:cxnLst/>
            <a:rect l="l" t="t" r="r" b="b"/>
            <a:pathLst>
              <a:path w="7315200" h="3604399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792856" y="8741720"/>
            <a:ext cx="385473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 dirty="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74198" y="2180068"/>
            <a:ext cx="3421634" cy="70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3"/>
              </a:lnSpc>
            </a:pPr>
            <a:r>
              <a:rPr lang="en-US" sz="5283" b="1">
                <a:solidFill>
                  <a:srgbClr val="F3E78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CONSUMERS</a:t>
            </a:r>
          </a:p>
        </p:txBody>
      </p:sp>
      <p:sp>
        <p:nvSpPr>
          <p:cNvPr id="8" name="Freeform 8"/>
          <p:cNvSpPr/>
          <p:nvPr/>
        </p:nvSpPr>
        <p:spPr>
          <a:xfrm>
            <a:off x="14997335" y="-307679"/>
            <a:ext cx="7315200" cy="3604399"/>
          </a:xfrm>
          <a:custGeom>
            <a:avLst/>
            <a:gdLst/>
            <a:ahLst/>
            <a:cxnLst/>
            <a:rect l="l" t="t" r="r" b="b"/>
            <a:pathLst>
              <a:path w="7315200" h="3604399">
                <a:moveTo>
                  <a:pt x="0" y="0"/>
                </a:moveTo>
                <a:lnTo>
                  <a:pt x="7315200" y="0"/>
                </a:lnTo>
                <a:lnTo>
                  <a:pt x="7315200" y="3604398"/>
                </a:lnTo>
                <a:lnTo>
                  <a:pt x="0" y="3604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4703404"/>
            <a:ext cx="3497195" cy="98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9"/>
              </a:lnSpc>
            </a:pPr>
            <a:r>
              <a:rPr lang="en-US" sz="6845" spc="-136">
                <a:solidFill>
                  <a:srgbClr val="CB6CE6"/>
                </a:solidFill>
                <a:latin typeface="TAN Headline"/>
                <a:ea typeface="TAN Headline"/>
                <a:cs typeface="TAN Headline"/>
                <a:sym typeface="TAN Headline"/>
              </a:rPr>
              <a:t>ATLIQ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302508" y="5564805"/>
            <a:ext cx="3536172" cy="365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7"/>
              </a:lnSpc>
            </a:pPr>
            <a:r>
              <a:rPr lang="en-US" sz="2777" spc="-55">
                <a:solidFill>
                  <a:srgbClr val="E3C4C6"/>
                </a:solidFill>
                <a:latin typeface="Della Respira"/>
                <a:ea typeface="Della Respira"/>
                <a:cs typeface="Della Respira"/>
                <a:sym typeface="Della Respira"/>
              </a:rPr>
              <a:t>HARDWARE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3497195" y="1303952"/>
            <a:ext cx="3445996" cy="3862020"/>
          </a:xfrm>
          <a:prstGeom prst="line">
            <a:avLst/>
          </a:prstGeom>
          <a:ln w="38100" cap="flat">
            <a:gradFill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  <a:prstDash val="sysDot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 flipV="1">
            <a:off x="3497195" y="3819384"/>
            <a:ext cx="3445996" cy="1346587"/>
          </a:xfrm>
          <a:prstGeom prst="line">
            <a:avLst/>
          </a:prstGeom>
          <a:ln w="38100" cap="flat">
            <a:gradFill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  <a:prstDash val="sysDot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 flipV="1">
            <a:off x="3497195" y="5165972"/>
            <a:ext cx="3445996" cy="0"/>
          </a:xfrm>
          <a:prstGeom prst="line">
            <a:avLst/>
          </a:prstGeom>
          <a:ln w="38100" cap="flat">
            <a:gradFill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  <a:prstDash val="sysDot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>
            <a:off x="3497195" y="5165972"/>
            <a:ext cx="3445996" cy="1673008"/>
          </a:xfrm>
          <a:prstGeom prst="line">
            <a:avLst/>
          </a:prstGeom>
          <a:ln w="38100" cap="flat">
            <a:gradFill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  <a:prstDash val="sysDot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>
            <a:off x="3507101" y="5143500"/>
            <a:ext cx="3436090" cy="3750645"/>
          </a:xfrm>
          <a:prstGeom prst="line">
            <a:avLst/>
          </a:prstGeom>
          <a:ln w="38100" cap="flat">
            <a:gradFill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  <a:prstDash val="sysDot"/>
            <a:headEnd type="none" w="sm" len="sm"/>
            <a:tailEnd type="arrow" w="med" len="sm"/>
          </a:ln>
        </p:spPr>
      </p:sp>
      <p:grpSp>
        <p:nvGrpSpPr>
          <p:cNvPr id="16" name="Group 16"/>
          <p:cNvGrpSpPr/>
          <p:nvPr/>
        </p:nvGrpSpPr>
        <p:grpSpPr>
          <a:xfrm>
            <a:off x="7213324" y="135549"/>
            <a:ext cx="4065021" cy="10015903"/>
            <a:chOff x="0" y="0"/>
            <a:chExt cx="1070623" cy="26379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0623" cy="2637933"/>
            </a:xfrm>
            <a:custGeom>
              <a:avLst/>
              <a:gdLst/>
              <a:ahLst/>
              <a:cxnLst/>
              <a:rect l="l" t="t" r="r" b="b"/>
              <a:pathLst>
                <a:path w="1070623" h="2637933">
                  <a:moveTo>
                    <a:pt x="97131" y="0"/>
                  </a:moveTo>
                  <a:lnTo>
                    <a:pt x="973492" y="0"/>
                  </a:lnTo>
                  <a:cubicBezTo>
                    <a:pt x="1027136" y="0"/>
                    <a:pt x="1070623" y="43487"/>
                    <a:pt x="1070623" y="97131"/>
                  </a:cubicBezTo>
                  <a:lnTo>
                    <a:pt x="1070623" y="2540803"/>
                  </a:lnTo>
                  <a:cubicBezTo>
                    <a:pt x="1070623" y="2594446"/>
                    <a:pt x="1027136" y="2637933"/>
                    <a:pt x="973492" y="2637933"/>
                  </a:cubicBezTo>
                  <a:lnTo>
                    <a:pt x="97131" y="2637933"/>
                  </a:lnTo>
                  <a:cubicBezTo>
                    <a:pt x="71370" y="2637933"/>
                    <a:pt x="46664" y="2627700"/>
                    <a:pt x="28449" y="2609484"/>
                  </a:cubicBezTo>
                  <a:cubicBezTo>
                    <a:pt x="10233" y="2591269"/>
                    <a:pt x="0" y="2566563"/>
                    <a:pt x="0" y="2540803"/>
                  </a:cubicBezTo>
                  <a:lnTo>
                    <a:pt x="0" y="97131"/>
                  </a:lnTo>
                  <a:cubicBezTo>
                    <a:pt x="0" y="43487"/>
                    <a:pt x="43487" y="0"/>
                    <a:pt x="97131" y="0"/>
                  </a:cubicBezTo>
                  <a:close/>
                </a:path>
              </a:pathLst>
            </a:custGeom>
            <a:solidFill>
              <a:srgbClr val="7386C6">
                <a:alpha val="56863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070623" cy="2676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817729" y="230799"/>
            <a:ext cx="2894961" cy="705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3"/>
              </a:lnSpc>
            </a:pPr>
            <a:r>
              <a:rPr lang="en-US" sz="5283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/>
                <a:ea typeface="Bebas Neue Bold"/>
                <a:cs typeface="Bebas Neue Bold"/>
                <a:sym typeface="Bebas Neue Bold"/>
              </a:rPr>
              <a:t>CUSTOMERS</a:t>
            </a:r>
          </a:p>
        </p:txBody>
      </p:sp>
      <p:sp>
        <p:nvSpPr>
          <p:cNvPr id="20" name="Freeform 20"/>
          <p:cNvSpPr/>
          <p:nvPr/>
        </p:nvSpPr>
        <p:spPr>
          <a:xfrm>
            <a:off x="8147562" y="1116618"/>
            <a:ext cx="2235295" cy="854074"/>
          </a:xfrm>
          <a:custGeom>
            <a:avLst/>
            <a:gdLst/>
            <a:ahLst/>
            <a:cxnLst/>
            <a:rect l="l" t="t" r="r" b="b"/>
            <a:pathLst>
              <a:path w="2235295" h="854074">
                <a:moveTo>
                  <a:pt x="0" y="0"/>
                </a:moveTo>
                <a:lnTo>
                  <a:pt x="2235295" y="0"/>
                </a:lnTo>
                <a:lnTo>
                  <a:pt x="2235295" y="854074"/>
                </a:lnTo>
                <a:lnTo>
                  <a:pt x="0" y="854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883" b="-71246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090675" y="3056542"/>
            <a:ext cx="2310320" cy="762842"/>
          </a:xfrm>
          <a:custGeom>
            <a:avLst/>
            <a:gdLst/>
            <a:ahLst/>
            <a:cxnLst/>
            <a:rect l="l" t="t" r="r" b="b"/>
            <a:pathLst>
              <a:path w="2310320" h="762842">
                <a:moveTo>
                  <a:pt x="0" y="0"/>
                </a:moveTo>
                <a:lnTo>
                  <a:pt x="2310319" y="0"/>
                </a:lnTo>
                <a:lnTo>
                  <a:pt x="2310319" y="762842"/>
                </a:lnTo>
                <a:lnTo>
                  <a:pt x="0" y="762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254" b="-35102"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8164671" y="4842415"/>
            <a:ext cx="2162328" cy="843274"/>
          </a:xfrm>
          <a:custGeom>
            <a:avLst/>
            <a:gdLst/>
            <a:ahLst/>
            <a:cxnLst/>
            <a:rect l="l" t="t" r="r" b="b"/>
            <a:pathLst>
              <a:path w="2162328" h="843274">
                <a:moveTo>
                  <a:pt x="0" y="0"/>
                </a:moveTo>
                <a:lnTo>
                  <a:pt x="2162327" y="0"/>
                </a:lnTo>
                <a:lnTo>
                  <a:pt x="2162327" y="843274"/>
                </a:lnTo>
                <a:lnTo>
                  <a:pt x="0" y="843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127" b="-16676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863791" y="6652075"/>
            <a:ext cx="2764086" cy="940167"/>
          </a:xfrm>
          <a:custGeom>
            <a:avLst/>
            <a:gdLst/>
            <a:ahLst/>
            <a:cxnLst/>
            <a:rect l="l" t="t" r="r" b="b"/>
            <a:pathLst>
              <a:path w="2764086" h="940167">
                <a:moveTo>
                  <a:pt x="0" y="0"/>
                </a:moveTo>
                <a:lnTo>
                  <a:pt x="2764087" y="0"/>
                </a:lnTo>
                <a:lnTo>
                  <a:pt x="2764087" y="940166"/>
                </a:lnTo>
                <a:lnTo>
                  <a:pt x="0" y="9401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72739" b="-47760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288239" y="8554266"/>
            <a:ext cx="1953941" cy="1055333"/>
          </a:xfrm>
          <a:custGeom>
            <a:avLst/>
            <a:gdLst/>
            <a:ahLst/>
            <a:cxnLst/>
            <a:rect l="l" t="t" r="r" b="b"/>
            <a:pathLst>
              <a:path w="1953941" h="1055333">
                <a:moveTo>
                  <a:pt x="0" y="0"/>
                </a:moveTo>
                <a:lnTo>
                  <a:pt x="1953941" y="0"/>
                </a:lnTo>
                <a:lnTo>
                  <a:pt x="1953941" y="1055334"/>
                </a:lnTo>
                <a:lnTo>
                  <a:pt x="0" y="10553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131" t="-16709" r="-17556" b="-22521"/>
            </a:stretch>
          </a:blipFill>
        </p:spPr>
      </p:sp>
      <p:sp>
        <p:nvSpPr>
          <p:cNvPr id="25" name="AutoShape 25"/>
          <p:cNvSpPr/>
          <p:nvPr/>
        </p:nvSpPr>
        <p:spPr>
          <a:xfrm>
            <a:off x="11436567" y="1271415"/>
            <a:ext cx="3093259" cy="3780171"/>
          </a:xfrm>
          <a:prstGeom prst="line">
            <a:avLst/>
          </a:prstGeom>
          <a:ln w="38100" cap="flat">
            <a:gradFill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  <a:prstDash val="sysDot"/>
            <a:headEnd type="none" w="sm" len="sm"/>
            <a:tailEnd type="arrow" w="med" len="sm"/>
          </a:ln>
        </p:spPr>
      </p:sp>
      <p:sp>
        <p:nvSpPr>
          <p:cNvPr id="26" name="AutoShape 26"/>
          <p:cNvSpPr/>
          <p:nvPr/>
        </p:nvSpPr>
        <p:spPr>
          <a:xfrm>
            <a:off x="11436567" y="3296719"/>
            <a:ext cx="3093259" cy="1754866"/>
          </a:xfrm>
          <a:prstGeom prst="line">
            <a:avLst/>
          </a:prstGeom>
          <a:ln w="38100" cap="flat">
            <a:gradFill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  <a:prstDash val="sysDot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>
            <a:off x="11436567" y="5051585"/>
            <a:ext cx="3093259" cy="91915"/>
          </a:xfrm>
          <a:prstGeom prst="line">
            <a:avLst/>
          </a:prstGeom>
          <a:ln w="38100" cap="flat">
            <a:gradFill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  <a:prstDash val="sysDot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 flipV="1">
            <a:off x="11436567" y="5051585"/>
            <a:ext cx="3093259" cy="1787394"/>
          </a:xfrm>
          <a:prstGeom prst="line">
            <a:avLst/>
          </a:prstGeom>
          <a:ln w="38100" cap="flat">
            <a:gradFill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  <a:prstDash val="sysDot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 flipV="1">
            <a:off x="11436567" y="5051585"/>
            <a:ext cx="3093259" cy="4206715"/>
          </a:xfrm>
          <a:prstGeom prst="line">
            <a:avLst/>
          </a:prstGeom>
          <a:ln w="38100" cap="flat">
            <a:gradFill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  <a:prstDash val="sysDot"/>
            <a:headEnd type="none" w="sm" len="sm"/>
            <a:tailEnd type="arrow" w="med" len="sm"/>
          </a:ln>
        </p:spPr>
      </p:sp>
      <p:sp>
        <p:nvSpPr>
          <p:cNvPr id="30" name="Freeform 30"/>
          <p:cNvSpPr/>
          <p:nvPr/>
        </p:nvSpPr>
        <p:spPr>
          <a:xfrm>
            <a:off x="14219981" y="3205941"/>
            <a:ext cx="2065034" cy="3691289"/>
          </a:xfrm>
          <a:custGeom>
            <a:avLst/>
            <a:gdLst/>
            <a:ahLst/>
            <a:cxnLst/>
            <a:rect l="l" t="t" r="r" b="b"/>
            <a:pathLst>
              <a:path w="2065034" h="3691289">
                <a:moveTo>
                  <a:pt x="0" y="0"/>
                </a:moveTo>
                <a:lnTo>
                  <a:pt x="2065034" y="0"/>
                </a:lnTo>
                <a:lnTo>
                  <a:pt x="2065034" y="3691289"/>
                </a:lnTo>
                <a:lnTo>
                  <a:pt x="0" y="36912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6285015" y="3056542"/>
            <a:ext cx="2002985" cy="5023161"/>
          </a:xfrm>
          <a:custGeom>
            <a:avLst/>
            <a:gdLst/>
            <a:ahLst/>
            <a:cxnLst/>
            <a:rect l="l" t="t" r="r" b="b"/>
            <a:pathLst>
              <a:path w="2002985" h="5023161">
                <a:moveTo>
                  <a:pt x="0" y="0"/>
                </a:moveTo>
                <a:lnTo>
                  <a:pt x="2002985" y="0"/>
                </a:lnTo>
                <a:lnTo>
                  <a:pt x="2002985" y="5023161"/>
                </a:lnTo>
                <a:lnTo>
                  <a:pt x="0" y="50231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4053744" y="7592241"/>
            <a:ext cx="1546859" cy="995615"/>
          </a:xfrm>
          <a:custGeom>
            <a:avLst/>
            <a:gdLst/>
            <a:ahLst/>
            <a:cxnLst/>
            <a:rect l="l" t="t" r="r" b="b"/>
            <a:pathLst>
              <a:path w="1546859" h="995615">
                <a:moveTo>
                  <a:pt x="0" y="0"/>
                </a:moveTo>
                <a:lnTo>
                  <a:pt x="1546859" y="0"/>
                </a:lnTo>
                <a:lnTo>
                  <a:pt x="1546859" y="995615"/>
                </a:lnTo>
                <a:lnTo>
                  <a:pt x="0" y="9956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2387887" y="7916091"/>
            <a:ext cx="1786962" cy="893481"/>
          </a:xfrm>
          <a:custGeom>
            <a:avLst/>
            <a:gdLst/>
            <a:ahLst/>
            <a:cxnLst/>
            <a:rect l="l" t="t" r="r" b="b"/>
            <a:pathLst>
              <a:path w="1786962" h="893481">
                <a:moveTo>
                  <a:pt x="0" y="0"/>
                </a:moveTo>
                <a:lnTo>
                  <a:pt x="1786962" y="0"/>
                </a:lnTo>
                <a:lnTo>
                  <a:pt x="1786962" y="893481"/>
                </a:lnTo>
                <a:lnTo>
                  <a:pt x="0" y="8934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2559541" y="2374308"/>
            <a:ext cx="1615308" cy="1030432"/>
          </a:xfrm>
          <a:custGeom>
            <a:avLst/>
            <a:gdLst/>
            <a:ahLst/>
            <a:cxnLst/>
            <a:rect l="l" t="t" r="r" b="b"/>
            <a:pathLst>
              <a:path w="1615308" h="1030432">
                <a:moveTo>
                  <a:pt x="0" y="0"/>
                </a:moveTo>
                <a:lnTo>
                  <a:pt x="1615308" y="0"/>
                </a:lnTo>
                <a:lnTo>
                  <a:pt x="1615308" y="1030431"/>
                </a:lnTo>
                <a:lnTo>
                  <a:pt x="0" y="103043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3083529" y="3701686"/>
            <a:ext cx="827333" cy="458794"/>
          </a:xfrm>
          <a:custGeom>
            <a:avLst/>
            <a:gdLst/>
            <a:ahLst/>
            <a:cxnLst/>
            <a:rect l="l" t="t" r="r" b="b"/>
            <a:pathLst>
              <a:path w="827333" h="458794">
                <a:moveTo>
                  <a:pt x="0" y="0"/>
                </a:moveTo>
                <a:lnTo>
                  <a:pt x="827333" y="0"/>
                </a:lnTo>
                <a:lnTo>
                  <a:pt x="827333" y="458793"/>
                </a:lnTo>
                <a:lnTo>
                  <a:pt x="0" y="45879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4313944" y="1494520"/>
            <a:ext cx="1253583" cy="879788"/>
          </a:xfrm>
          <a:custGeom>
            <a:avLst/>
            <a:gdLst/>
            <a:ahLst/>
            <a:cxnLst/>
            <a:rect l="l" t="t" r="r" b="b"/>
            <a:pathLst>
              <a:path w="1253583" h="879788">
                <a:moveTo>
                  <a:pt x="0" y="0"/>
                </a:moveTo>
                <a:lnTo>
                  <a:pt x="1253584" y="0"/>
                </a:lnTo>
                <a:lnTo>
                  <a:pt x="1253584" y="879788"/>
                </a:lnTo>
                <a:lnTo>
                  <a:pt x="0" y="87978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2874517" y="6417078"/>
            <a:ext cx="1245357" cy="1175164"/>
          </a:xfrm>
          <a:custGeom>
            <a:avLst/>
            <a:gdLst/>
            <a:ahLst/>
            <a:cxnLst/>
            <a:rect l="l" t="t" r="r" b="b"/>
            <a:pathLst>
              <a:path w="1245357" h="1175164">
                <a:moveTo>
                  <a:pt x="0" y="0"/>
                </a:moveTo>
                <a:lnTo>
                  <a:pt x="1245357" y="0"/>
                </a:lnTo>
                <a:lnTo>
                  <a:pt x="1245357" y="1175163"/>
                </a:lnTo>
                <a:lnTo>
                  <a:pt x="0" y="117516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643" y="0"/>
            <a:ext cx="15672715" cy="10287000"/>
          </a:xfrm>
          <a:custGeom>
            <a:avLst/>
            <a:gdLst/>
            <a:ahLst/>
            <a:cxnLst/>
            <a:rect l="l" t="t" r="r" b="b"/>
            <a:pathLst>
              <a:path w="15672715" h="10287000">
                <a:moveTo>
                  <a:pt x="0" y="0"/>
                </a:moveTo>
                <a:lnTo>
                  <a:pt x="15672714" y="0"/>
                </a:lnTo>
                <a:lnTo>
                  <a:pt x="15672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75168" y="1634627"/>
            <a:ext cx="450037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 b="1" dirty="0">
                <a:solidFill>
                  <a:srgbClr val="D563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/>
                <a:ea typeface="Bebas Neue Bold"/>
                <a:cs typeface="Bebas Neue Bold"/>
                <a:sym typeface="Bebas Neue Bold"/>
              </a:rPr>
              <a:t>sources</a:t>
            </a:r>
          </a:p>
        </p:txBody>
      </p:sp>
      <p:sp>
        <p:nvSpPr>
          <p:cNvPr id="4" name="Freeform 4"/>
          <p:cNvSpPr/>
          <p:nvPr/>
        </p:nvSpPr>
        <p:spPr>
          <a:xfrm>
            <a:off x="13253332" y="8130977"/>
            <a:ext cx="5034668" cy="2810260"/>
          </a:xfrm>
          <a:custGeom>
            <a:avLst/>
            <a:gdLst/>
            <a:ahLst/>
            <a:cxnLst/>
            <a:rect l="l" t="t" r="r" b="b"/>
            <a:pathLst>
              <a:path w="5034668" h="2810260">
                <a:moveTo>
                  <a:pt x="0" y="0"/>
                </a:moveTo>
                <a:lnTo>
                  <a:pt x="5034668" y="0"/>
                </a:lnTo>
                <a:lnTo>
                  <a:pt x="5034668" y="2810260"/>
                </a:lnTo>
                <a:lnTo>
                  <a:pt x="0" y="2810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235020"/>
            <a:ext cx="2843806" cy="1587361"/>
          </a:xfrm>
          <a:custGeom>
            <a:avLst/>
            <a:gdLst/>
            <a:ahLst/>
            <a:cxnLst/>
            <a:rect l="l" t="t" r="r" b="b"/>
            <a:pathLst>
              <a:path w="2843806" h="1587361">
                <a:moveTo>
                  <a:pt x="0" y="0"/>
                </a:moveTo>
                <a:lnTo>
                  <a:pt x="2843806" y="0"/>
                </a:lnTo>
                <a:lnTo>
                  <a:pt x="2843806" y="1587360"/>
                </a:lnTo>
                <a:lnTo>
                  <a:pt x="0" y="1587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343100" y="1634627"/>
            <a:ext cx="2625835" cy="130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 </a:t>
            </a:r>
          </a:p>
        </p:txBody>
      </p:sp>
      <p:sp>
        <p:nvSpPr>
          <p:cNvPr id="10" name="Freeform 10"/>
          <p:cNvSpPr/>
          <p:nvPr/>
        </p:nvSpPr>
        <p:spPr>
          <a:xfrm>
            <a:off x="5667763" y="2607243"/>
            <a:ext cx="6602343" cy="336119"/>
          </a:xfrm>
          <a:custGeom>
            <a:avLst/>
            <a:gdLst/>
            <a:ahLst/>
            <a:cxnLst/>
            <a:rect l="l" t="t" r="r" b="b"/>
            <a:pathLst>
              <a:path w="6602343" h="336119">
                <a:moveTo>
                  <a:pt x="0" y="0"/>
                </a:moveTo>
                <a:lnTo>
                  <a:pt x="6602344" y="0"/>
                </a:lnTo>
                <a:lnTo>
                  <a:pt x="6602344" y="336119"/>
                </a:lnTo>
                <a:lnTo>
                  <a:pt x="0" y="3361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792856" y="8741720"/>
            <a:ext cx="338855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 dirty="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25357" y="4518668"/>
            <a:ext cx="594176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Refreshed monthly on 5th working day </a:t>
            </a:r>
          </a:p>
        </p:txBody>
      </p:sp>
      <p:sp>
        <p:nvSpPr>
          <p:cNvPr id="13" name="Freeform 13"/>
          <p:cNvSpPr/>
          <p:nvPr/>
        </p:nvSpPr>
        <p:spPr>
          <a:xfrm>
            <a:off x="3105011" y="3928419"/>
            <a:ext cx="1908781" cy="2430161"/>
          </a:xfrm>
          <a:custGeom>
            <a:avLst/>
            <a:gdLst/>
            <a:ahLst/>
            <a:cxnLst/>
            <a:rect l="l" t="t" r="r" b="b"/>
            <a:pathLst>
              <a:path w="1908781" h="2430161">
                <a:moveTo>
                  <a:pt x="0" y="0"/>
                </a:moveTo>
                <a:lnTo>
                  <a:pt x="1908781" y="0"/>
                </a:lnTo>
                <a:lnTo>
                  <a:pt x="1908781" y="2430162"/>
                </a:lnTo>
                <a:lnTo>
                  <a:pt x="0" y="24301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7037262" y="4244967"/>
            <a:ext cx="2570201" cy="1454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35"/>
              </a:lnSpc>
            </a:pPr>
            <a:r>
              <a:rPr lang="en-US" sz="7310" spc="-146">
                <a:solidFill>
                  <a:srgbClr val="F55D00"/>
                </a:solidFill>
                <a:latin typeface="TAN Tangkiwood"/>
                <a:ea typeface="TAN Tangkiwood"/>
                <a:cs typeface="TAN Tangkiwood"/>
                <a:sym typeface="TAN Tangkiwood"/>
              </a:rPr>
              <a:t>MySQL</a:t>
            </a:r>
          </a:p>
        </p:txBody>
      </p:sp>
      <p:sp>
        <p:nvSpPr>
          <p:cNvPr id="15" name="Freeform 15"/>
          <p:cNvSpPr/>
          <p:nvPr/>
        </p:nvSpPr>
        <p:spPr>
          <a:xfrm>
            <a:off x="3337540" y="7481386"/>
            <a:ext cx="1443724" cy="1812896"/>
          </a:xfrm>
          <a:custGeom>
            <a:avLst/>
            <a:gdLst/>
            <a:ahLst/>
            <a:cxnLst/>
            <a:rect l="l" t="t" r="r" b="b"/>
            <a:pathLst>
              <a:path w="1443724" h="1812896">
                <a:moveTo>
                  <a:pt x="0" y="0"/>
                </a:moveTo>
                <a:lnTo>
                  <a:pt x="1443724" y="0"/>
                </a:lnTo>
                <a:lnTo>
                  <a:pt x="1443724" y="1812896"/>
                </a:lnTo>
                <a:lnTo>
                  <a:pt x="0" y="18128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037262" y="7489301"/>
            <a:ext cx="2570201" cy="1454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35"/>
              </a:lnSpc>
            </a:pPr>
            <a:r>
              <a:rPr lang="en-US" sz="7310" spc="-146">
                <a:solidFill>
                  <a:srgbClr val="F55D00"/>
                </a:solidFill>
                <a:latin typeface="TAN Tangkiwood"/>
                <a:ea typeface="TAN Tangkiwood"/>
                <a:cs typeface="TAN Tangkiwood"/>
                <a:sym typeface="TAN Tangkiwood"/>
              </a:rPr>
              <a:t>Excel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38597" y="8064302"/>
            <a:ext cx="59417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Refreshed on request</a:t>
            </a:r>
          </a:p>
        </p:txBody>
      </p:sp>
      <p:sp>
        <p:nvSpPr>
          <p:cNvPr id="18" name="Freeform 18"/>
          <p:cNvSpPr/>
          <p:nvPr/>
        </p:nvSpPr>
        <p:spPr>
          <a:xfrm rot="-1573327">
            <a:off x="-124576" y="9013154"/>
            <a:ext cx="1321709" cy="1325243"/>
          </a:xfrm>
          <a:custGeom>
            <a:avLst/>
            <a:gdLst/>
            <a:ahLst/>
            <a:cxnLst/>
            <a:rect l="l" t="t" r="r" b="b"/>
            <a:pathLst>
              <a:path w="1321709" h="1325243">
                <a:moveTo>
                  <a:pt x="0" y="0"/>
                </a:moveTo>
                <a:lnTo>
                  <a:pt x="1321708" y="0"/>
                </a:lnTo>
                <a:lnTo>
                  <a:pt x="1321708" y="1325242"/>
                </a:lnTo>
                <a:lnTo>
                  <a:pt x="0" y="13252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7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67679" y="1548880"/>
            <a:ext cx="7387257" cy="73872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5E9">
                    <a:alpha val="37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632374" y="1028700"/>
            <a:ext cx="3413934" cy="341393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129912" y="2332717"/>
            <a:ext cx="5916396" cy="5507627"/>
          </a:xfrm>
          <a:custGeom>
            <a:avLst/>
            <a:gdLst/>
            <a:ahLst/>
            <a:cxnLst/>
            <a:rect l="l" t="t" r="r" b="b"/>
            <a:pathLst>
              <a:path w="5916396" h="5507627">
                <a:moveTo>
                  <a:pt x="0" y="0"/>
                </a:moveTo>
                <a:lnTo>
                  <a:pt x="5916396" y="0"/>
                </a:lnTo>
                <a:lnTo>
                  <a:pt x="5916396" y="5507627"/>
                </a:lnTo>
                <a:lnTo>
                  <a:pt x="0" y="5507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05901" y="1238250"/>
            <a:ext cx="8487266" cy="1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20"/>
              </a:lnSpc>
            </a:pPr>
            <a:r>
              <a:rPr lang="en-US" sz="11920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TRANSFORMATION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4613481" y="2640208"/>
            <a:ext cx="6602343" cy="336119"/>
          </a:xfrm>
          <a:custGeom>
            <a:avLst/>
            <a:gdLst/>
            <a:ahLst/>
            <a:cxnLst/>
            <a:rect l="l" t="t" r="r" b="b"/>
            <a:pathLst>
              <a:path w="6602343" h="336119">
                <a:moveTo>
                  <a:pt x="0" y="0"/>
                </a:moveTo>
                <a:lnTo>
                  <a:pt x="6602343" y="0"/>
                </a:lnTo>
                <a:lnTo>
                  <a:pt x="6602343" y="336119"/>
                </a:lnTo>
                <a:lnTo>
                  <a:pt x="0" y="3361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95287" y="0"/>
            <a:ext cx="2843806" cy="1587361"/>
          </a:xfrm>
          <a:custGeom>
            <a:avLst/>
            <a:gdLst/>
            <a:ahLst/>
            <a:cxnLst/>
            <a:rect l="l" t="t" r="r" b="b"/>
            <a:pathLst>
              <a:path w="2843806" h="1587361">
                <a:moveTo>
                  <a:pt x="0" y="0"/>
                </a:moveTo>
                <a:lnTo>
                  <a:pt x="2843806" y="0"/>
                </a:lnTo>
                <a:lnTo>
                  <a:pt x="2843806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59544" y="1238250"/>
            <a:ext cx="2546357" cy="160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20"/>
              </a:lnSpc>
            </a:pPr>
            <a:r>
              <a:rPr lang="en-US" sz="11920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792856" y="8741720"/>
            <a:ext cx="338855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 dirty="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9544" y="3461968"/>
            <a:ext cx="11279727" cy="606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1">
                <a:solidFill>
                  <a:srgbClr val="F3E78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 Used:</a:t>
            </a: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Power Query Editor</a:t>
            </a:r>
          </a:p>
          <a:p>
            <a:pPr algn="l">
              <a:lnSpc>
                <a:spcPts val="4759"/>
              </a:lnSpc>
            </a:pPr>
            <a:endParaRPr lang="en-US" sz="33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8057"/>
              </a:lnSpc>
            </a:pPr>
            <a:r>
              <a:rPr lang="en-US" sz="3399" b="1">
                <a:solidFill>
                  <a:srgbClr val="F3E78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Processes Involved:</a:t>
            </a:r>
          </a:p>
          <a:p>
            <a:pPr marL="626112" lvl="1" indent="-313056" algn="l">
              <a:lnSpc>
                <a:spcPts val="5249"/>
              </a:lnSpc>
              <a:buFont typeface="Arial"/>
              <a:buChar char="•"/>
            </a:pPr>
            <a:r>
              <a:rPr lang="en-US" sz="2900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cleaning</a:t>
            </a: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Removing duplicates &amp; unnecessary columns, handling null values.</a:t>
            </a:r>
          </a:p>
          <a:p>
            <a:pPr marL="626112" lvl="1" indent="-313056" algn="l">
              <a:lnSpc>
                <a:spcPts val="5249"/>
              </a:lnSpc>
              <a:buFont typeface="Arial"/>
              <a:buChar char="•"/>
            </a:pPr>
            <a:r>
              <a:rPr lang="en-US" sz="2900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formatting</a:t>
            </a: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creating custom columns, standardizing column names, data types.</a:t>
            </a:r>
          </a:p>
          <a:p>
            <a:pPr marL="626112" lvl="1" indent="-313056" algn="l">
              <a:lnSpc>
                <a:spcPts val="5249"/>
              </a:lnSpc>
              <a:buFont typeface="Arial"/>
              <a:buChar char="•"/>
            </a:pPr>
            <a:r>
              <a:rPr lang="en-US" sz="2900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merging</a:t>
            </a: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combining data from different tables</a:t>
            </a:r>
          </a:p>
          <a:p>
            <a:pPr algn="l">
              <a:lnSpc>
                <a:spcPts val="4759"/>
              </a:lnSpc>
            </a:pPr>
            <a:endParaRPr lang="en-US" sz="29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08591" y="885430"/>
            <a:ext cx="5017197" cy="1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20"/>
              </a:lnSpc>
            </a:pPr>
            <a:r>
              <a:rPr lang="en-US" sz="11920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Modeling</a:t>
            </a:r>
          </a:p>
        </p:txBody>
      </p:sp>
      <p:sp>
        <p:nvSpPr>
          <p:cNvPr id="3" name="Freeform 3"/>
          <p:cNvSpPr/>
          <p:nvPr/>
        </p:nvSpPr>
        <p:spPr>
          <a:xfrm>
            <a:off x="8294115" y="2179423"/>
            <a:ext cx="6602343" cy="336119"/>
          </a:xfrm>
          <a:custGeom>
            <a:avLst/>
            <a:gdLst/>
            <a:ahLst/>
            <a:cxnLst/>
            <a:rect l="l" t="t" r="r" b="b"/>
            <a:pathLst>
              <a:path w="6602343" h="336119">
                <a:moveTo>
                  <a:pt x="0" y="0"/>
                </a:moveTo>
                <a:lnTo>
                  <a:pt x="6602344" y="0"/>
                </a:lnTo>
                <a:lnTo>
                  <a:pt x="6602344" y="336119"/>
                </a:lnTo>
                <a:lnTo>
                  <a:pt x="0" y="336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15494" y="18510"/>
            <a:ext cx="2843806" cy="1587361"/>
          </a:xfrm>
          <a:custGeom>
            <a:avLst/>
            <a:gdLst/>
            <a:ahLst/>
            <a:cxnLst/>
            <a:rect l="l" t="t" r="r" b="b"/>
            <a:pathLst>
              <a:path w="2843806" h="1587361">
                <a:moveTo>
                  <a:pt x="0" y="0"/>
                </a:moveTo>
                <a:lnTo>
                  <a:pt x="2843806" y="0"/>
                </a:lnTo>
                <a:lnTo>
                  <a:pt x="2843806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642765" y="905751"/>
            <a:ext cx="2546357" cy="160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20"/>
              </a:lnSpc>
            </a:pPr>
            <a:r>
              <a:rPr lang="en-US" sz="11920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92856" y="8741720"/>
            <a:ext cx="338855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 dirty="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91434" y="3035722"/>
            <a:ext cx="11301422" cy="698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33"/>
              </a:lnSpc>
            </a:pPr>
            <a:r>
              <a:rPr lang="en-US" sz="3300" b="1">
                <a:solidFill>
                  <a:srgbClr val="F3E78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 Used:</a:t>
            </a: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Power Query Editor</a:t>
            </a:r>
          </a:p>
          <a:p>
            <a:pPr algn="l">
              <a:lnSpc>
                <a:spcPts val="4058"/>
              </a:lnSpc>
            </a:pPr>
            <a:endParaRPr lang="en-US" sz="33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058"/>
              </a:lnSpc>
            </a:pPr>
            <a:r>
              <a:rPr lang="en-US" sz="3300" b="1">
                <a:solidFill>
                  <a:srgbClr val="F3E78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Schema:</a:t>
            </a: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Snowflake Schema</a:t>
            </a:r>
          </a:p>
          <a:p>
            <a:pPr algn="l">
              <a:lnSpc>
                <a:spcPts val="4759"/>
              </a:lnSpc>
            </a:pPr>
            <a:endParaRPr lang="en-US" sz="33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8057"/>
              </a:lnSpc>
            </a:pPr>
            <a:r>
              <a:rPr lang="en-US" sz="3399" b="1">
                <a:solidFill>
                  <a:srgbClr val="F3E78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Processes Involved:</a:t>
            </a:r>
          </a:p>
          <a:p>
            <a:pPr marL="690881" lvl="1" indent="-345440" algn="l">
              <a:lnSpc>
                <a:spcPts val="5792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Creating relationships between fact &amp; dimension tables.</a:t>
            </a:r>
          </a:p>
          <a:p>
            <a:pPr marL="690881" lvl="1" indent="-345440" algn="l">
              <a:lnSpc>
                <a:spcPts val="5792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Ensuring relationships between tables are accurate.</a:t>
            </a:r>
          </a:p>
          <a:p>
            <a:pPr algn="l">
              <a:lnSpc>
                <a:spcPts val="5249"/>
              </a:lnSpc>
            </a:pPr>
            <a:endParaRPr lang="en-US" sz="32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32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79781" y="3614338"/>
            <a:ext cx="5663047" cy="4478956"/>
          </a:xfrm>
          <a:custGeom>
            <a:avLst/>
            <a:gdLst/>
            <a:ahLst/>
            <a:cxnLst/>
            <a:rect l="l" t="t" r="r" b="b"/>
            <a:pathLst>
              <a:path w="5663047" h="4478956">
                <a:moveTo>
                  <a:pt x="0" y="0"/>
                </a:moveTo>
                <a:lnTo>
                  <a:pt x="5663047" y="0"/>
                </a:lnTo>
                <a:lnTo>
                  <a:pt x="5663047" y="4478955"/>
                </a:lnTo>
                <a:lnTo>
                  <a:pt x="0" y="4478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-2231399" y="2680302"/>
            <a:ext cx="5905397" cy="590539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792856" y="8741720"/>
            <a:ext cx="385473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 dirty="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20533" y="1303518"/>
            <a:ext cx="3757914" cy="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6"/>
              </a:lnSpc>
              <a:spcBef>
                <a:spcPct val="0"/>
              </a:spcBef>
            </a:pPr>
            <a:r>
              <a:rPr lang="en-US" sz="374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FINANCE VIEW</a:t>
            </a:r>
          </a:p>
        </p:txBody>
      </p:sp>
      <p:sp>
        <p:nvSpPr>
          <p:cNvPr id="7" name="Freeform 7"/>
          <p:cNvSpPr/>
          <p:nvPr/>
        </p:nvSpPr>
        <p:spPr>
          <a:xfrm>
            <a:off x="291885" y="1389243"/>
            <a:ext cx="8541307" cy="6822369"/>
          </a:xfrm>
          <a:custGeom>
            <a:avLst/>
            <a:gdLst/>
            <a:ahLst/>
            <a:cxnLst/>
            <a:rect l="l" t="t" r="r" b="b"/>
            <a:pathLst>
              <a:path w="8541307" h="6822369">
                <a:moveTo>
                  <a:pt x="0" y="0"/>
                </a:moveTo>
                <a:lnTo>
                  <a:pt x="8541307" y="0"/>
                </a:lnTo>
                <a:lnTo>
                  <a:pt x="8541307" y="6822369"/>
                </a:lnTo>
                <a:lnTo>
                  <a:pt x="0" y="6822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200088">
            <a:off x="1663073" y="2777953"/>
            <a:ext cx="5807243" cy="1123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sz="8315" b="1">
                <a:solidFill>
                  <a:srgbClr val="2A316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OVERVIEW OF THE  </a:t>
            </a:r>
          </a:p>
        </p:txBody>
      </p:sp>
      <p:sp>
        <p:nvSpPr>
          <p:cNvPr id="9" name="TextBox 9"/>
          <p:cNvSpPr txBox="1"/>
          <p:nvPr/>
        </p:nvSpPr>
        <p:spPr>
          <a:xfrm rot="-183828">
            <a:off x="2688764" y="3905939"/>
            <a:ext cx="4099731" cy="1128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dashboard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645235" y="1389243"/>
            <a:ext cx="562225" cy="562225"/>
          </a:xfrm>
          <a:custGeom>
            <a:avLst/>
            <a:gdLst/>
            <a:ahLst/>
            <a:cxnLst/>
            <a:rect l="l" t="t" r="r" b="b"/>
            <a:pathLst>
              <a:path w="562225" h="562225">
                <a:moveTo>
                  <a:pt x="0" y="0"/>
                </a:moveTo>
                <a:lnTo>
                  <a:pt x="562225" y="0"/>
                </a:lnTo>
                <a:lnTo>
                  <a:pt x="562225" y="562225"/>
                </a:lnTo>
                <a:lnTo>
                  <a:pt x="0" y="56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520533" y="2865868"/>
            <a:ext cx="3757914" cy="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6"/>
              </a:lnSpc>
              <a:spcBef>
                <a:spcPct val="0"/>
              </a:spcBef>
            </a:pPr>
            <a:r>
              <a:rPr lang="en-US" sz="374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SALES 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20533" y="5990567"/>
            <a:ext cx="4939214" cy="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6"/>
              </a:lnSpc>
              <a:spcBef>
                <a:spcPct val="0"/>
              </a:spcBef>
            </a:pPr>
            <a:r>
              <a:rPr lang="en-US" sz="374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SUPPLY CHAIN 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20533" y="4428217"/>
            <a:ext cx="4225512" cy="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6"/>
              </a:lnSpc>
              <a:spcBef>
                <a:spcPct val="0"/>
              </a:spcBef>
            </a:pPr>
            <a:r>
              <a:rPr lang="en-US" sz="374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MARKETING 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20533" y="7552917"/>
            <a:ext cx="3979408" cy="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6"/>
              </a:lnSpc>
              <a:spcBef>
                <a:spcPct val="0"/>
              </a:spcBef>
            </a:pPr>
            <a:r>
              <a:rPr lang="en-US" sz="374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EXECUTIVE VIEW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645235" y="2951593"/>
            <a:ext cx="562225" cy="562225"/>
          </a:xfrm>
          <a:custGeom>
            <a:avLst/>
            <a:gdLst/>
            <a:ahLst/>
            <a:cxnLst/>
            <a:rect l="l" t="t" r="r" b="b"/>
            <a:pathLst>
              <a:path w="562225" h="562225">
                <a:moveTo>
                  <a:pt x="0" y="0"/>
                </a:moveTo>
                <a:lnTo>
                  <a:pt x="562225" y="0"/>
                </a:lnTo>
                <a:lnTo>
                  <a:pt x="562225" y="562224"/>
                </a:lnTo>
                <a:lnTo>
                  <a:pt x="0" y="562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645235" y="4513942"/>
            <a:ext cx="562225" cy="562225"/>
          </a:xfrm>
          <a:custGeom>
            <a:avLst/>
            <a:gdLst/>
            <a:ahLst/>
            <a:cxnLst/>
            <a:rect l="l" t="t" r="r" b="b"/>
            <a:pathLst>
              <a:path w="562225" h="562225">
                <a:moveTo>
                  <a:pt x="0" y="0"/>
                </a:moveTo>
                <a:lnTo>
                  <a:pt x="562225" y="0"/>
                </a:lnTo>
                <a:lnTo>
                  <a:pt x="562225" y="562225"/>
                </a:lnTo>
                <a:lnTo>
                  <a:pt x="0" y="56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645235" y="6076292"/>
            <a:ext cx="562225" cy="562225"/>
          </a:xfrm>
          <a:custGeom>
            <a:avLst/>
            <a:gdLst/>
            <a:ahLst/>
            <a:cxnLst/>
            <a:rect l="l" t="t" r="r" b="b"/>
            <a:pathLst>
              <a:path w="562225" h="562225">
                <a:moveTo>
                  <a:pt x="0" y="0"/>
                </a:moveTo>
                <a:lnTo>
                  <a:pt x="562225" y="0"/>
                </a:lnTo>
                <a:lnTo>
                  <a:pt x="562225" y="562225"/>
                </a:lnTo>
                <a:lnTo>
                  <a:pt x="0" y="56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645235" y="7583766"/>
            <a:ext cx="562225" cy="562225"/>
          </a:xfrm>
          <a:custGeom>
            <a:avLst/>
            <a:gdLst/>
            <a:ahLst/>
            <a:cxnLst/>
            <a:rect l="l" t="t" r="r" b="b"/>
            <a:pathLst>
              <a:path w="562225" h="562225">
                <a:moveTo>
                  <a:pt x="0" y="0"/>
                </a:moveTo>
                <a:lnTo>
                  <a:pt x="562225" y="0"/>
                </a:lnTo>
                <a:lnTo>
                  <a:pt x="562225" y="562225"/>
                </a:lnTo>
                <a:lnTo>
                  <a:pt x="0" y="56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785470" y="-349564"/>
            <a:ext cx="2014772" cy="2756529"/>
          </a:xfrm>
          <a:custGeom>
            <a:avLst/>
            <a:gdLst/>
            <a:ahLst/>
            <a:cxnLst/>
            <a:rect l="l" t="t" r="r" b="b"/>
            <a:pathLst>
              <a:path w="2014772" h="2756529">
                <a:moveTo>
                  <a:pt x="0" y="0"/>
                </a:moveTo>
                <a:lnTo>
                  <a:pt x="2014772" y="0"/>
                </a:lnTo>
                <a:lnTo>
                  <a:pt x="2014772" y="2756528"/>
                </a:lnTo>
                <a:lnTo>
                  <a:pt x="0" y="27565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1273910">
            <a:off x="-244694" y="8624830"/>
            <a:ext cx="2546789" cy="1412310"/>
          </a:xfrm>
          <a:custGeom>
            <a:avLst/>
            <a:gdLst/>
            <a:ahLst/>
            <a:cxnLst/>
            <a:rect l="l" t="t" r="r" b="b"/>
            <a:pathLst>
              <a:path w="2546789" h="1412310">
                <a:moveTo>
                  <a:pt x="0" y="0"/>
                </a:moveTo>
                <a:lnTo>
                  <a:pt x="2546788" y="0"/>
                </a:lnTo>
                <a:lnTo>
                  <a:pt x="2546788" y="1412310"/>
                </a:lnTo>
                <a:lnTo>
                  <a:pt x="0" y="14123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582146"/>
            <a:ext cx="5698730" cy="569873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39199">
            <a:off x="443915" y="3104353"/>
            <a:ext cx="7367159" cy="4956089"/>
          </a:xfrm>
          <a:custGeom>
            <a:avLst/>
            <a:gdLst/>
            <a:ahLst/>
            <a:cxnLst/>
            <a:rect l="l" t="t" r="r" b="b"/>
            <a:pathLst>
              <a:path w="7367159" h="4956089">
                <a:moveTo>
                  <a:pt x="0" y="0"/>
                </a:moveTo>
                <a:lnTo>
                  <a:pt x="7367159" y="0"/>
                </a:lnTo>
                <a:lnTo>
                  <a:pt x="7367159" y="4956089"/>
                </a:lnTo>
                <a:lnTo>
                  <a:pt x="0" y="4956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792856" y="8741720"/>
            <a:ext cx="385473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 dirty="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09718" y="2275344"/>
            <a:ext cx="9969700" cy="134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b="1">
                <a:solidFill>
                  <a:srgbClr val="CB6CE6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Fasten your seat belts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17083" y="3546613"/>
            <a:ext cx="3554968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FFFFFF">
                    <a:alpha val="62745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Let’s take-off!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82854" y="2139641"/>
            <a:ext cx="5522291" cy="552229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34622" y="4052937"/>
            <a:ext cx="6229901" cy="232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82"/>
              </a:lnSpc>
            </a:pPr>
            <a:r>
              <a:rPr lang="en-US" sz="17182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84335" y="4052933"/>
            <a:ext cx="3877436" cy="232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82"/>
              </a:lnSpc>
            </a:pPr>
            <a:r>
              <a:rPr lang="en-US" sz="17182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169</Words>
  <Application>Microsoft Office PowerPoint</Application>
  <PresentationFormat>Custom</PresentationFormat>
  <Paragraphs>58</Paragraphs>
  <Slides>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Calibri Light</vt:lpstr>
      <vt:lpstr>TAN Headline</vt:lpstr>
      <vt:lpstr>Bebas Neue Bold</vt:lpstr>
      <vt:lpstr>Canva Sans</vt:lpstr>
      <vt:lpstr>Arial</vt:lpstr>
      <vt:lpstr>Calibri</vt:lpstr>
      <vt:lpstr>Canva Sans Bold</vt:lpstr>
      <vt:lpstr>Della Respira</vt:lpstr>
      <vt:lpstr>TAN Tangkiwood</vt:lpstr>
      <vt:lpstr>Raleway Bold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Illustration Modern Data Analysis For Business Presentation</dc:title>
  <cp:lastModifiedBy>Savya Sree</cp:lastModifiedBy>
  <cp:revision>4</cp:revision>
  <dcterms:created xsi:type="dcterms:W3CDTF">2006-08-16T00:00:00Z</dcterms:created>
  <dcterms:modified xsi:type="dcterms:W3CDTF">2024-12-14T17:40:50Z</dcterms:modified>
  <dc:identifier>DAGZJ05MKgk</dc:identifier>
</cp:coreProperties>
</file>